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96" r:id="rId4"/>
    <p:sldId id="307" r:id="rId5"/>
    <p:sldId id="257" r:id="rId6"/>
    <p:sldId id="258" r:id="rId7"/>
    <p:sldId id="274" r:id="rId8"/>
    <p:sldId id="314" r:id="rId9"/>
    <p:sldId id="268" r:id="rId10"/>
    <p:sldId id="269" r:id="rId11"/>
    <p:sldId id="270" r:id="rId12"/>
    <p:sldId id="271" r:id="rId13"/>
    <p:sldId id="272" r:id="rId14"/>
    <p:sldId id="273" r:id="rId15"/>
    <p:sldId id="260" r:id="rId16"/>
    <p:sldId id="261" r:id="rId17"/>
    <p:sldId id="262" r:id="rId18"/>
    <p:sldId id="264" r:id="rId19"/>
    <p:sldId id="265" r:id="rId20"/>
    <p:sldId id="313" r:id="rId21"/>
    <p:sldId id="266" r:id="rId22"/>
    <p:sldId id="297" r:id="rId23"/>
    <p:sldId id="309" r:id="rId24"/>
    <p:sldId id="299" r:id="rId25"/>
    <p:sldId id="288" r:id="rId26"/>
    <p:sldId id="308" r:id="rId27"/>
    <p:sldId id="300" r:id="rId28"/>
    <p:sldId id="301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5646" autoAdjust="0"/>
  </p:normalViewPr>
  <p:slideViewPr>
    <p:cSldViewPr snapToGrid="0">
      <p:cViewPr varScale="1">
        <p:scale>
          <a:sx n="122" d="100"/>
          <a:sy n="122" d="100"/>
        </p:scale>
        <p:origin x="784" y="200"/>
      </p:cViewPr>
      <p:guideLst/>
    </p:cSldViewPr>
  </p:slideViewPr>
  <p:outlineViewPr>
    <p:cViewPr>
      <p:scale>
        <a:sx n="33" d="100"/>
        <a:sy n="33" d="100"/>
      </p:scale>
      <p:origin x="0" y="-46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akashlevy\Downloads\C-V%20Sweep%20%5bAl2O3_10nm(1)_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G:\My%20Drive\mos2%20surfa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 Representative</a:t>
            </a:r>
            <a:r>
              <a:rPr lang="en-US" baseline="0" dirty="0"/>
              <a:t> </a:t>
            </a:r>
            <a:r>
              <a:rPr lang="en-US" dirty="0"/>
              <a:t>C-V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 kHz</c:v>
          </c:tx>
          <c:xVal>
            <c:numRef>
              <c:f>'C-V Sweep (Al2O3_10nm(1)_'!$B$253:$B$353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(Al2O3_10nm(1)_'!$C$253:$C$353</c:f>
              <c:numCache>
                <c:formatCode>0.00E+00</c:formatCode>
                <c:ptCount val="101"/>
                <c:pt idx="0">
                  <c:v>1.5842099999999999E-10</c:v>
                </c:pt>
                <c:pt idx="1">
                  <c:v>1.58302E-10</c:v>
                </c:pt>
                <c:pt idx="2">
                  <c:v>1.5822100000000001E-10</c:v>
                </c:pt>
                <c:pt idx="3">
                  <c:v>1.58079E-10</c:v>
                </c:pt>
                <c:pt idx="4">
                  <c:v>1.5799599999999999E-10</c:v>
                </c:pt>
                <c:pt idx="5">
                  <c:v>1.5790599999999999E-10</c:v>
                </c:pt>
                <c:pt idx="6">
                  <c:v>1.57807E-10</c:v>
                </c:pt>
                <c:pt idx="7">
                  <c:v>1.57717E-10</c:v>
                </c:pt>
                <c:pt idx="8">
                  <c:v>1.5757999999999999E-10</c:v>
                </c:pt>
                <c:pt idx="9">
                  <c:v>1.57473E-10</c:v>
                </c:pt>
                <c:pt idx="10">
                  <c:v>1.5738E-10</c:v>
                </c:pt>
                <c:pt idx="11">
                  <c:v>1.57298E-10</c:v>
                </c:pt>
                <c:pt idx="12">
                  <c:v>1.5719400000000001E-10</c:v>
                </c:pt>
                <c:pt idx="13">
                  <c:v>1.57078E-10</c:v>
                </c:pt>
                <c:pt idx="14">
                  <c:v>1.5698399999999999E-10</c:v>
                </c:pt>
                <c:pt idx="15">
                  <c:v>1.56921E-10</c:v>
                </c:pt>
                <c:pt idx="16">
                  <c:v>1.56822E-10</c:v>
                </c:pt>
                <c:pt idx="17">
                  <c:v>1.56765E-10</c:v>
                </c:pt>
                <c:pt idx="18">
                  <c:v>1.5663900000000001E-10</c:v>
                </c:pt>
                <c:pt idx="19">
                  <c:v>1.5654999999999999E-10</c:v>
                </c:pt>
                <c:pt idx="20">
                  <c:v>1.5644399999999999E-10</c:v>
                </c:pt>
                <c:pt idx="21">
                  <c:v>1.5637100000000001E-10</c:v>
                </c:pt>
                <c:pt idx="22">
                  <c:v>1.5628199999999999E-10</c:v>
                </c:pt>
                <c:pt idx="23">
                  <c:v>1.5616900000000001E-10</c:v>
                </c:pt>
                <c:pt idx="24">
                  <c:v>1.5613000000000001E-10</c:v>
                </c:pt>
                <c:pt idx="25">
                  <c:v>1.5600700000000001E-10</c:v>
                </c:pt>
                <c:pt idx="26">
                  <c:v>1.55891E-10</c:v>
                </c:pt>
                <c:pt idx="27">
                  <c:v>1.55831E-10</c:v>
                </c:pt>
                <c:pt idx="28">
                  <c:v>1.5571199999999999E-10</c:v>
                </c:pt>
                <c:pt idx="29">
                  <c:v>1.5563699999999999E-10</c:v>
                </c:pt>
                <c:pt idx="30">
                  <c:v>1.5556799999999999E-10</c:v>
                </c:pt>
                <c:pt idx="31">
                  <c:v>1.55478E-10</c:v>
                </c:pt>
                <c:pt idx="32">
                  <c:v>1.55397E-10</c:v>
                </c:pt>
                <c:pt idx="33">
                  <c:v>1.5528000000000001E-10</c:v>
                </c:pt>
                <c:pt idx="34">
                  <c:v>1.55219E-10</c:v>
                </c:pt>
                <c:pt idx="35">
                  <c:v>1.55159E-10</c:v>
                </c:pt>
                <c:pt idx="36">
                  <c:v>1.5506399999999999E-10</c:v>
                </c:pt>
                <c:pt idx="37">
                  <c:v>1.5495500000000001E-10</c:v>
                </c:pt>
                <c:pt idx="38">
                  <c:v>1.5486E-10</c:v>
                </c:pt>
                <c:pt idx="39">
                  <c:v>1.54785E-10</c:v>
                </c:pt>
                <c:pt idx="40">
                  <c:v>1.5470899999999999E-10</c:v>
                </c:pt>
                <c:pt idx="41">
                  <c:v>1.5460899999999999E-10</c:v>
                </c:pt>
                <c:pt idx="42">
                  <c:v>1.5451200000000001E-10</c:v>
                </c:pt>
                <c:pt idx="43">
                  <c:v>1.5447999999999999E-10</c:v>
                </c:pt>
                <c:pt idx="44">
                  <c:v>1.54403E-10</c:v>
                </c:pt>
                <c:pt idx="45">
                  <c:v>1.5427400000000001E-10</c:v>
                </c:pt>
                <c:pt idx="46">
                  <c:v>1.54204E-10</c:v>
                </c:pt>
                <c:pt idx="47">
                  <c:v>1.5414E-10</c:v>
                </c:pt>
                <c:pt idx="48">
                  <c:v>1.5401200000000001E-10</c:v>
                </c:pt>
                <c:pt idx="49">
                  <c:v>1.53966E-10</c:v>
                </c:pt>
                <c:pt idx="50">
                  <c:v>1.5390099999999999E-10</c:v>
                </c:pt>
                <c:pt idx="51">
                  <c:v>1.5383700000000001E-10</c:v>
                </c:pt>
                <c:pt idx="52">
                  <c:v>1.5373500000000001E-10</c:v>
                </c:pt>
                <c:pt idx="53">
                  <c:v>1.5364499999999999E-10</c:v>
                </c:pt>
                <c:pt idx="54">
                  <c:v>1.53559E-10</c:v>
                </c:pt>
                <c:pt idx="55">
                  <c:v>1.5347899999999999E-10</c:v>
                </c:pt>
                <c:pt idx="56">
                  <c:v>1.53405E-10</c:v>
                </c:pt>
                <c:pt idx="57">
                  <c:v>1.5334000000000001E-10</c:v>
                </c:pt>
                <c:pt idx="58">
                  <c:v>1.5324699999999999E-10</c:v>
                </c:pt>
                <c:pt idx="59">
                  <c:v>1.53206E-10</c:v>
                </c:pt>
                <c:pt idx="60">
                  <c:v>1.5312600000000001E-10</c:v>
                </c:pt>
                <c:pt idx="61">
                  <c:v>1.53026E-10</c:v>
                </c:pt>
                <c:pt idx="62">
                  <c:v>1.5294800000000001E-10</c:v>
                </c:pt>
                <c:pt idx="63">
                  <c:v>1.5287300000000001E-10</c:v>
                </c:pt>
                <c:pt idx="64">
                  <c:v>1.52799E-10</c:v>
                </c:pt>
                <c:pt idx="65">
                  <c:v>1.5273100000000001E-10</c:v>
                </c:pt>
                <c:pt idx="66">
                  <c:v>1.5264700000000001E-10</c:v>
                </c:pt>
                <c:pt idx="67">
                  <c:v>1.5255399999999999E-10</c:v>
                </c:pt>
                <c:pt idx="68">
                  <c:v>1.5252000000000001E-10</c:v>
                </c:pt>
                <c:pt idx="69">
                  <c:v>1.5240300000000001E-10</c:v>
                </c:pt>
                <c:pt idx="70">
                  <c:v>1.52332E-10</c:v>
                </c:pt>
                <c:pt idx="71">
                  <c:v>1.5225599999999999E-10</c:v>
                </c:pt>
                <c:pt idx="72">
                  <c:v>1.5219599999999999E-10</c:v>
                </c:pt>
                <c:pt idx="73">
                  <c:v>1.52103E-10</c:v>
                </c:pt>
                <c:pt idx="74">
                  <c:v>1.5203899999999999E-10</c:v>
                </c:pt>
                <c:pt idx="75">
                  <c:v>1.51968E-10</c:v>
                </c:pt>
                <c:pt idx="76">
                  <c:v>1.5190299999999999E-10</c:v>
                </c:pt>
                <c:pt idx="77">
                  <c:v>1.5183099999999999E-10</c:v>
                </c:pt>
                <c:pt idx="78">
                  <c:v>1.5175800000000001E-10</c:v>
                </c:pt>
                <c:pt idx="79">
                  <c:v>1.5168600000000001E-10</c:v>
                </c:pt>
                <c:pt idx="80">
                  <c:v>1.51621E-10</c:v>
                </c:pt>
                <c:pt idx="81">
                  <c:v>1.5154700000000001E-10</c:v>
                </c:pt>
                <c:pt idx="82">
                  <c:v>1.5148700000000001E-10</c:v>
                </c:pt>
                <c:pt idx="83">
                  <c:v>1.5139900000000001E-10</c:v>
                </c:pt>
                <c:pt idx="84">
                  <c:v>1.5130399999999999E-10</c:v>
                </c:pt>
                <c:pt idx="85">
                  <c:v>1.5124399999999999E-10</c:v>
                </c:pt>
                <c:pt idx="86">
                  <c:v>1.5118500000000001E-10</c:v>
                </c:pt>
                <c:pt idx="87">
                  <c:v>1.5110499999999999E-10</c:v>
                </c:pt>
                <c:pt idx="88">
                  <c:v>1.5101400000000001E-10</c:v>
                </c:pt>
                <c:pt idx="89">
                  <c:v>1.5094E-10</c:v>
                </c:pt>
                <c:pt idx="90">
                  <c:v>1.5092000000000001E-10</c:v>
                </c:pt>
                <c:pt idx="91">
                  <c:v>1.50829E-10</c:v>
                </c:pt>
                <c:pt idx="92">
                  <c:v>1.5075499999999999E-10</c:v>
                </c:pt>
                <c:pt idx="93">
                  <c:v>1.5067399999999999E-10</c:v>
                </c:pt>
                <c:pt idx="94">
                  <c:v>1.5059200000000001E-10</c:v>
                </c:pt>
                <c:pt idx="95">
                  <c:v>1.50552E-10</c:v>
                </c:pt>
                <c:pt idx="96">
                  <c:v>1.5045999999999999E-10</c:v>
                </c:pt>
                <c:pt idx="97">
                  <c:v>1.50398E-10</c:v>
                </c:pt>
                <c:pt idx="98">
                  <c:v>1.5030299999999999E-10</c:v>
                </c:pt>
                <c:pt idx="99">
                  <c:v>1.5027500000000001E-10</c:v>
                </c:pt>
                <c:pt idx="100">
                  <c:v>1.5018899999999999E-10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66-0844-B164-0E904E0CACF0}"/>
            </c:ext>
          </c:extLst>
        </c:ser>
        <c:ser>
          <c:idx val="1"/>
          <c:order val="1"/>
          <c:tx>
            <c:v>10 kHz</c:v>
          </c:tx>
          <c:xVal>
            <c:numRef>
              <c:f>'C-V Sweep (Al2O3_10nm(1)_'!$B$455:$B$555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(Al2O3_10nm(1)_'!$C$455:$C$555</c:f>
              <c:numCache>
                <c:formatCode>0.00E+00</c:formatCode>
                <c:ptCount val="101"/>
                <c:pt idx="0">
                  <c:v>1.57341E-10</c:v>
                </c:pt>
                <c:pt idx="1">
                  <c:v>1.57301E-10</c:v>
                </c:pt>
                <c:pt idx="2">
                  <c:v>1.5720699999999999E-10</c:v>
                </c:pt>
                <c:pt idx="3">
                  <c:v>1.57115E-10</c:v>
                </c:pt>
                <c:pt idx="4">
                  <c:v>1.5704999999999999E-10</c:v>
                </c:pt>
                <c:pt idx="5">
                  <c:v>1.5693800000000001E-10</c:v>
                </c:pt>
                <c:pt idx="6">
                  <c:v>1.5684199999999999E-10</c:v>
                </c:pt>
                <c:pt idx="7">
                  <c:v>1.5675100000000001E-10</c:v>
                </c:pt>
                <c:pt idx="8">
                  <c:v>1.5672499999999999E-10</c:v>
                </c:pt>
                <c:pt idx="9">
                  <c:v>1.5662E-10</c:v>
                </c:pt>
                <c:pt idx="10">
                  <c:v>1.56509E-10</c:v>
                </c:pt>
                <c:pt idx="11">
                  <c:v>1.56458E-10</c:v>
                </c:pt>
                <c:pt idx="12">
                  <c:v>1.5636899999999999E-10</c:v>
                </c:pt>
                <c:pt idx="13">
                  <c:v>1.5631100000000001E-10</c:v>
                </c:pt>
                <c:pt idx="14">
                  <c:v>1.5618700000000001E-10</c:v>
                </c:pt>
                <c:pt idx="15">
                  <c:v>1.5610099999999999E-10</c:v>
                </c:pt>
                <c:pt idx="16">
                  <c:v>1.56024E-10</c:v>
                </c:pt>
                <c:pt idx="17">
                  <c:v>1.5596100000000001E-10</c:v>
                </c:pt>
                <c:pt idx="18">
                  <c:v>1.5585699999999999E-10</c:v>
                </c:pt>
                <c:pt idx="19">
                  <c:v>1.5575999999999999E-10</c:v>
                </c:pt>
                <c:pt idx="20">
                  <c:v>1.55689E-10</c:v>
                </c:pt>
                <c:pt idx="21">
                  <c:v>1.5566300000000001E-10</c:v>
                </c:pt>
                <c:pt idx="22">
                  <c:v>1.5557300000000001E-10</c:v>
                </c:pt>
                <c:pt idx="23">
                  <c:v>1.5548500000000001E-10</c:v>
                </c:pt>
                <c:pt idx="24">
                  <c:v>1.5539599999999999E-10</c:v>
                </c:pt>
                <c:pt idx="25">
                  <c:v>1.5530199999999999E-10</c:v>
                </c:pt>
                <c:pt idx="26">
                  <c:v>1.5525900000000001E-10</c:v>
                </c:pt>
                <c:pt idx="27">
                  <c:v>1.5516000000000001E-10</c:v>
                </c:pt>
                <c:pt idx="28">
                  <c:v>1.55047E-10</c:v>
                </c:pt>
                <c:pt idx="29">
                  <c:v>1.54975E-10</c:v>
                </c:pt>
                <c:pt idx="30">
                  <c:v>1.5491000000000001E-10</c:v>
                </c:pt>
                <c:pt idx="31">
                  <c:v>1.54812E-10</c:v>
                </c:pt>
                <c:pt idx="32">
                  <c:v>1.5473599999999999E-10</c:v>
                </c:pt>
                <c:pt idx="33">
                  <c:v>1.5465799999999999E-10</c:v>
                </c:pt>
                <c:pt idx="34">
                  <c:v>1.5457800000000001E-10</c:v>
                </c:pt>
                <c:pt idx="35">
                  <c:v>1.54505E-10</c:v>
                </c:pt>
                <c:pt idx="36">
                  <c:v>1.5441900000000001E-10</c:v>
                </c:pt>
                <c:pt idx="37">
                  <c:v>1.5438299999999999E-10</c:v>
                </c:pt>
                <c:pt idx="38">
                  <c:v>1.54288E-10</c:v>
                </c:pt>
                <c:pt idx="39">
                  <c:v>1.5421199999999999E-10</c:v>
                </c:pt>
                <c:pt idx="40">
                  <c:v>1.5411499999999999E-10</c:v>
                </c:pt>
                <c:pt idx="41">
                  <c:v>1.5406000000000001E-10</c:v>
                </c:pt>
                <c:pt idx="42">
                  <c:v>1.5397300000000001E-10</c:v>
                </c:pt>
                <c:pt idx="43">
                  <c:v>1.5390900000000001E-10</c:v>
                </c:pt>
                <c:pt idx="44">
                  <c:v>1.53827E-10</c:v>
                </c:pt>
                <c:pt idx="45">
                  <c:v>1.53737E-10</c:v>
                </c:pt>
                <c:pt idx="46">
                  <c:v>1.5365099999999999E-10</c:v>
                </c:pt>
                <c:pt idx="47">
                  <c:v>1.5356099999999999E-10</c:v>
                </c:pt>
                <c:pt idx="48">
                  <c:v>1.53501E-10</c:v>
                </c:pt>
                <c:pt idx="49">
                  <c:v>1.5340999999999999E-10</c:v>
                </c:pt>
                <c:pt idx="50">
                  <c:v>1.53339E-10</c:v>
                </c:pt>
                <c:pt idx="51">
                  <c:v>1.5324000000000001E-10</c:v>
                </c:pt>
                <c:pt idx="52">
                  <c:v>1.5317400000000001E-10</c:v>
                </c:pt>
                <c:pt idx="53">
                  <c:v>1.5310200000000001E-10</c:v>
                </c:pt>
                <c:pt idx="54">
                  <c:v>1.53032E-10</c:v>
                </c:pt>
                <c:pt idx="55">
                  <c:v>1.5297800000000001E-10</c:v>
                </c:pt>
                <c:pt idx="56">
                  <c:v>1.5287300000000001E-10</c:v>
                </c:pt>
                <c:pt idx="57">
                  <c:v>1.5282E-10</c:v>
                </c:pt>
                <c:pt idx="58">
                  <c:v>1.5275500000000001E-10</c:v>
                </c:pt>
                <c:pt idx="59">
                  <c:v>1.5268300000000001E-10</c:v>
                </c:pt>
                <c:pt idx="60">
                  <c:v>1.52628E-10</c:v>
                </c:pt>
                <c:pt idx="61">
                  <c:v>1.52519E-10</c:v>
                </c:pt>
                <c:pt idx="62">
                  <c:v>1.5240900000000001E-10</c:v>
                </c:pt>
                <c:pt idx="63">
                  <c:v>1.5239100000000001E-10</c:v>
                </c:pt>
                <c:pt idx="64">
                  <c:v>1.5227999999999999E-10</c:v>
                </c:pt>
                <c:pt idx="65">
                  <c:v>1.5219599999999999E-10</c:v>
                </c:pt>
                <c:pt idx="66">
                  <c:v>1.5216800000000001E-10</c:v>
                </c:pt>
                <c:pt idx="67">
                  <c:v>1.5207400000000001E-10</c:v>
                </c:pt>
                <c:pt idx="68">
                  <c:v>1.51974E-10</c:v>
                </c:pt>
                <c:pt idx="69">
                  <c:v>1.5193300000000001E-10</c:v>
                </c:pt>
                <c:pt idx="70">
                  <c:v>1.5182400000000001E-10</c:v>
                </c:pt>
                <c:pt idx="71">
                  <c:v>1.51787E-10</c:v>
                </c:pt>
                <c:pt idx="72">
                  <c:v>1.51703E-10</c:v>
                </c:pt>
                <c:pt idx="73">
                  <c:v>1.5165299999999999E-10</c:v>
                </c:pt>
                <c:pt idx="74">
                  <c:v>1.51552E-10</c:v>
                </c:pt>
                <c:pt idx="75">
                  <c:v>1.5147500000000001E-10</c:v>
                </c:pt>
                <c:pt idx="76">
                  <c:v>1.5142099999999999E-10</c:v>
                </c:pt>
                <c:pt idx="77">
                  <c:v>1.5134200000000001E-10</c:v>
                </c:pt>
                <c:pt idx="78">
                  <c:v>1.5127000000000001E-10</c:v>
                </c:pt>
                <c:pt idx="79">
                  <c:v>1.5119799999999999E-10</c:v>
                </c:pt>
                <c:pt idx="80">
                  <c:v>1.5111000000000001E-10</c:v>
                </c:pt>
                <c:pt idx="81">
                  <c:v>1.5102699999999999E-10</c:v>
                </c:pt>
                <c:pt idx="82">
                  <c:v>1.50976E-10</c:v>
                </c:pt>
                <c:pt idx="83">
                  <c:v>1.5090800000000001E-10</c:v>
                </c:pt>
                <c:pt idx="84">
                  <c:v>1.50844E-10</c:v>
                </c:pt>
                <c:pt idx="85">
                  <c:v>1.5074800000000001E-10</c:v>
                </c:pt>
                <c:pt idx="86">
                  <c:v>1.50681E-10</c:v>
                </c:pt>
                <c:pt idx="87">
                  <c:v>1.5063499999999999E-10</c:v>
                </c:pt>
                <c:pt idx="88">
                  <c:v>1.5050199999999999E-10</c:v>
                </c:pt>
                <c:pt idx="89">
                  <c:v>1.50467E-10</c:v>
                </c:pt>
                <c:pt idx="90">
                  <c:v>1.50389E-10</c:v>
                </c:pt>
                <c:pt idx="91">
                  <c:v>1.50353E-10</c:v>
                </c:pt>
                <c:pt idx="92">
                  <c:v>1.50283E-10</c:v>
                </c:pt>
                <c:pt idx="93">
                  <c:v>1.5019799999999999E-10</c:v>
                </c:pt>
                <c:pt idx="94">
                  <c:v>1.5013700000000001E-10</c:v>
                </c:pt>
                <c:pt idx="95">
                  <c:v>1.50054E-10</c:v>
                </c:pt>
                <c:pt idx="96">
                  <c:v>1.5000100000000001E-10</c:v>
                </c:pt>
                <c:pt idx="97">
                  <c:v>1.49928E-10</c:v>
                </c:pt>
                <c:pt idx="98">
                  <c:v>1.4983599999999999E-10</c:v>
                </c:pt>
                <c:pt idx="99">
                  <c:v>1.4977599999999999E-10</c:v>
                </c:pt>
                <c:pt idx="100">
                  <c:v>1.4971200000000001E-10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66-0844-B164-0E904E0CACF0}"/>
            </c:ext>
          </c:extLst>
        </c:ser>
        <c:ser>
          <c:idx val="2"/>
          <c:order val="2"/>
          <c:tx>
            <c:v>100 kHz</c:v>
          </c:tx>
          <c:xVal>
            <c:numRef>
              <c:f>'C-V Sweep (Al2O3_10nm(1)_'!$B$859:$B$959</c:f>
              <c:numCache>
                <c:formatCode>General</c:formatCode>
                <c:ptCount val="101"/>
                <c:pt idx="0">
                  <c:v>-1</c:v>
                </c:pt>
                <c:pt idx="1">
                  <c:v>-0.98</c:v>
                </c:pt>
                <c:pt idx="2">
                  <c:v>-0.96</c:v>
                </c:pt>
                <c:pt idx="3">
                  <c:v>-0.94</c:v>
                </c:pt>
                <c:pt idx="4">
                  <c:v>-0.92</c:v>
                </c:pt>
                <c:pt idx="5">
                  <c:v>-0.9</c:v>
                </c:pt>
                <c:pt idx="6">
                  <c:v>-0.88</c:v>
                </c:pt>
                <c:pt idx="7">
                  <c:v>-0.86</c:v>
                </c:pt>
                <c:pt idx="8">
                  <c:v>-0.84</c:v>
                </c:pt>
                <c:pt idx="9">
                  <c:v>-0.82</c:v>
                </c:pt>
                <c:pt idx="10">
                  <c:v>-0.8</c:v>
                </c:pt>
                <c:pt idx="11">
                  <c:v>-0.78</c:v>
                </c:pt>
                <c:pt idx="12">
                  <c:v>-0.76</c:v>
                </c:pt>
                <c:pt idx="13">
                  <c:v>-0.74</c:v>
                </c:pt>
                <c:pt idx="14">
                  <c:v>-0.72</c:v>
                </c:pt>
                <c:pt idx="15">
                  <c:v>-0.7</c:v>
                </c:pt>
                <c:pt idx="16">
                  <c:v>-0.68</c:v>
                </c:pt>
                <c:pt idx="17">
                  <c:v>-0.66</c:v>
                </c:pt>
                <c:pt idx="18">
                  <c:v>-0.64</c:v>
                </c:pt>
                <c:pt idx="19">
                  <c:v>-0.62</c:v>
                </c:pt>
                <c:pt idx="20">
                  <c:v>-0.6</c:v>
                </c:pt>
                <c:pt idx="21">
                  <c:v>-0.57999999999999996</c:v>
                </c:pt>
                <c:pt idx="22">
                  <c:v>-0.56000000000000005</c:v>
                </c:pt>
                <c:pt idx="23">
                  <c:v>-0.54</c:v>
                </c:pt>
                <c:pt idx="24">
                  <c:v>-0.52</c:v>
                </c:pt>
                <c:pt idx="25">
                  <c:v>-0.5</c:v>
                </c:pt>
                <c:pt idx="26">
                  <c:v>-0.48</c:v>
                </c:pt>
                <c:pt idx="27">
                  <c:v>-0.46</c:v>
                </c:pt>
                <c:pt idx="28">
                  <c:v>-0.44</c:v>
                </c:pt>
                <c:pt idx="29">
                  <c:v>-0.42</c:v>
                </c:pt>
                <c:pt idx="30">
                  <c:v>-0.4</c:v>
                </c:pt>
                <c:pt idx="31">
                  <c:v>-0.38</c:v>
                </c:pt>
                <c:pt idx="32">
                  <c:v>-0.36</c:v>
                </c:pt>
                <c:pt idx="33">
                  <c:v>-0.34</c:v>
                </c:pt>
                <c:pt idx="34">
                  <c:v>-0.32</c:v>
                </c:pt>
                <c:pt idx="35">
                  <c:v>-0.3</c:v>
                </c:pt>
                <c:pt idx="36">
                  <c:v>-0.28000000000000003</c:v>
                </c:pt>
                <c:pt idx="37">
                  <c:v>-0.26</c:v>
                </c:pt>
                <c:pt idx="38">
                  <c:v>-0.24</c:v>
                </c:pt>
                <c:pt idx="39">
                  <c:v>-0.22</c:v>
                </c:pt>
                <c:pt idx="40">
                  <c:v>-0.2</c:v>
                </c:pt>
                <c:pt idx="41">
                  <c:v>-0.18</c:v>
                </c:pt>
                <c:pt idx="42">
                  <c:v>-0.16</c:v>
                </c:pt>
                <c:pt idx="43">
                  <c:v>-0.14000000000000001</c:v>
                </c:pt>
                <c:pt idx="44">
                  <c:v>-0.12</c:v>
                </c:pt>
                <c:pt idx="45">
                  <c:v>-0.1</c:v>
                </c:pt>
                <c:pt idx="46">
                  <c:v>-0.08</c:v>
                </c:pt>
                <c:pt idx="47">
                  <c:v>-0.06</c:v>
                </c:pt>
                <c:pt idx="48">
                  <c:v>-0.04</c:v>
                </c:pt>
                <c:pt idx="49">
                  <c:v>-0.02</c:v>
                </c:pt>
                <c:pt idx="50">
                  <c:v>0</c:v>
                </c:pt>
                <c:pt idx="51">
                  <c:v>0.02</c:v>
                </c:pt>
                <c:pt idx="52">
                  <c:v>0.04</c:v>
                </c:pt>
                <c:pt idx="53">
                  <c:v>0.06</c:v>
                </c:pt>
                <c:pt idx="54">
                  <c:v>0.08</c:v>
                </c:pt>
                <c:pt idx="55">
                  <c:v>0.1</c:v>
                </c:pt>
                <c:pt idx="56">
                  <c:v>0.12</c:v>
                </c:pt>
                <c:pt idx="57">
                  <c:v>0.14000000000000001</c:v>
                </c:pt>
                <c:pt idx="58">
                  <c:v>0.16</c:v>
                </c:pt>
                <c:pt idx="59">
                  <c:v>0.18</c:v>
                </c:pt>
                <c:pt idx="60">
                  <c:v>0.2</c:v>
                </c:pt>
                <c:pt idx="61">
                  <c:v>0.22</c:v>
                </c:pt>
                <c:pt idx="62">
                  <c:v>0.24</c:v>
                </c:pt>
                <c:pt idx="63">
                  <c:v>0.26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0.32</c:v>
                </c:pt>
                <c:pt idx="67">
                  <c:v>0.34</c:v>
                </c:pt>
                <c:pt idx="68">
                  <c:v>0.36</c:v>
                </c:pt>
                <c:pt idx="69">
                  <c:v>0.38</c:v>
                </c:pt>
                <c:pt idx="70">
                  <c:v>0.4</c:v>
                </c:pt>
                <c:pt idx="71">
                  <c:v>0.42</c:v>
                </c:pt>
                <c:pt idx="72">
                  <c:v>0.44</c:v>
                </c:pt>
                <c:pt idx="73">
                  <c:v>0.46</c:v>
                </c:pt>
                <c:pt idx="74">
                  <c:v>0.48</c:v>
                </c:pt>
                <c:pt idx="75">
                  <c:v>0.5</c:v>
                </c:pt>
                <c:pt idx="76">
                  <c:v>0.52</c:v>
                </c:pt>
                <c:pt idx="77">
                  <c:v>0.54</c:v>
                </c:pt>
                <c:pt idx="78">
                  <c:v>0.56000000000000005</c:v>
                </c:pt>
                <c:pt idx="79">
                  <c:v>0.57999999999999996</c:v>
                </c:pt>
                <c:pt idx="80">
                  <c:v>0.6</c:v>
                </c:pt>
                <c:pt idx="81">
                  <c:v>0.62</c:v>
                </c:pt>
                <c:pt idx="82">
                  <c:v>0.64</c:v>
                </c:pt>
                <c:pt idx="83">
                  <c:v>0.66</c:v>
                </c:pt>
                <c:pt idx="84">
                  <c:v>0.68</c:v>
                </c:pt>
                <c:pt idx="85">
                  <c:v>0.7</c:v>
                </c:pt>
                <c:pt idx="86">
                  <c:v>0.72</c:v>
                </c:pt>
                <c:pt idx="87">
                  <c:v>0.74</c:v>
                </c:pt>
                <c:pt idx="88">
                  <c:v>0.76</c:v>
                </c:pt>
                <c:pt idx="89">
                  <c:v>0.78</c:v>
                </c:pt>
                <c:pt idx="90">
                  <c:v>0.8</c:v>
                </c:pt>
                <c:pt idx="91">
                  <c:v>0.82</c:v>
                </c:pt>
                <c:pt idx="92">
                  <c:v>0.84</c:v>
                </c:pt>
                <c:pt idx="93">
                  <c:v>0.86</c:v>
                </c:pt>
                <c:pt idx="94">
                  <c:v>0.88</c:v>
                </c:pt>
                <c:pt idx="95">
                  <c:v>0.9</c:v>
                </c:pt>
                <c:pt idx="96">
                  <c:v>0.92</c:v>
                </c:pt>
                <c:pt idx="97">
                  <c:v>0.94</c:v>
                </c:pt>
                <c:pt idx="98">
                  <c:v>0.96</c:v>
                </c:pt>
                <c:pt idx="99">
                  <c:v>0.98</c:v>
                </c:pt>
                <c:pt idx="100">
                  <c:v>1</c:v>
                </c:pt>
              </c:numCache>
            </c:numRef>
          </c:xVal>
          <c:yVal>
            <c:numRef>
              <c:f>'C-V Sweep (Al2O3_10nm(1)_'!$C$859:$C$959</c:f>
              <c:numCache>
                <c:formatCode>0.00E+00</c:formatCode>
                <c:ptCount val="101"/>
                <c:pt idx="0">
                  <c:v>1.38851E-10</c:v>
                </c:pt>
                <c:pt idx="1">
                  <c:v>1.3878699999999999E-10</c:v>
                </c:pt>
                <c:pt idx="2">
                  <c:v>1.38712E-10</c:v>
                </c:pt>
                <c:pt idx="3">
                  <c:v>1.3865600000000001E-10</c:v>
                </c:pt>
                <c:pt idx="4">
                  <c:v>1.3859099999999999E-10</c:v>
                </c:pt>
                <c:pt idx="5">
                  <c:v>1.38532E-10</c:v>
                </c:pt>
                <c:pt idx="6">
                  <c:v>1.3844899999999999E-10</c:v>
                </c:pt>
                <c:pt idx="7">
                  <c:v>1.38381E-10</c:v>
                </c:pt>
                <c:pt idx="8">
                  <c:v>1.38318E-10</c:v>
                </c:pt>
                <c:pt idx="9">
                  <c:v>1.3824000000000001E-10</c:v>
                </c:pt>
                <c:pt idx="10">
                  <c:v>1.3817700000000001E-10</c:v>
                </c:pt>
                <c:pt idx="11">
                  <c:v>1.3813200000000001E-10</c:v>
                </c:pt>
                <c:pt idx="12">
                  <c:v>1.38061E-10</c:v>
                </c:pt>
                <c:pt idx="13">
                  <c:v>1.3800800000000001E-10</c:v>
                </c:pt>
                <c:pt idx="14">
                  <c:v>1.37932E-10</c:v>
                </c:pt>
                <c:pt idx="15">
                  <c:v>1.3785800000000001E-10</c:v>
                </c:pt>
                <c:pt idx="16">
                  <c:v>1.37805E-10</c:v>
                </c:pt>
                <c:pt idx="17">
                  <c:v>1.3773199999999999E-10</c:v>
                </c:pt>
                <c:pt idx="18">
                  <c:v>1.3767400000000001E-10</c:v>
                </c:pt>
                <c:pt idx="19">
                  <c:v>1.37598E-10</c:v>
                </c:pt>
                <c:pt idx="20">
                  <c:v>1.37546E-10</c:v>
                </c:pt>
                <c:pt idx="21">
                  <c:v>1.3745799999999999E-10</c:v>
                </c:pt>
                <c:pt idx="22">
                  <c:v>1.3739E-10</c:v>
                </c:pt>
                <c:pt idx="23">
                  <c:v>1.3732499999999999E-10</c:v>
                </c:pt>
                <c:pt idx="24">
                  <c:v>1.37287E-10</c:v>
                </c:pt>
                <c:pt idx="25">
                  <c:v>1.3722599999999999E-10</c:v>
                </c:pt>
                <c:pt idx="26">
                  <c:v>1.3712899999999999E-10</c:v>
                </c:pt>
                <c:pt idx="27">
                  <c:v>1.3707499999999999E-10</c:v>
                </c:pt>
                <c:pt idx="28">
                  <c:v>1.3701799999999999E-10</c:v>
                </c:pt>
                <c:pt idx="29">
                  <c:v>1.3693999999999999E-10</c:v>
                </c:pt>
                <c:pt idx="30">
                  <c:v>1.36877E-10</c:v>
                </c:pt>
                <c:pt idx="31">
                  <c:v>1.3681899999999999E-10</c:v>
                </c:pt>
                <c:pt idx="32">
                  <c:v>1.36748E-10</c:v>
                </c:pt>
                <c:pt idx="33">
                  <c:v>1.3669E-10</c:v>
                </c:pt>
                <c:pt idx="34">
                  <c:v>1.3660799999999999E-10</c:v>
                </c:pt>
                <c:pt idx="35">
                  <c:v>1.3655600000000001E-10</c:v>
                </c:pt>
                <c:pt idx="36">
                  <c:v>1.3649000000000001E-10</c:v>
                </c:pt>
                <c:pt idx="37">
                  <c:v>1.3643200000000001E-10</c:v>
                </c:pt>
                <c:pt idx="38">
                  <c:v>1.3635E-10</c:v>
                </c:pt>
                <c:pt idx="39">
                  <c:v>1.36287E-10</c:v>
                </c:pt>
                <c:pt idx="40">
                  <c:v>1.3622499999999999E-10</c:v>
                </c:pt>
                <c:pt idx="41">
                  <c:v>1.3615599999999999E-10</c:v>
                </c:pt>
                <c:pt idx="42">
                  <c:v>1.3608999999999999E-10</c:v>
                </c:pt>
                <c:pt idx="43">
                  <c:v>1.36034E-10</c:v>
                </c:pt>
                <c:pt idx="44">
                  <c:v>1.3597E-10</c:v>
                </c:pt>
                <c:pt idx="45">
                  <c:v>1.3589900000000001E-10</c:v>
                </c:pt>
                <c:pt idx="46">
                  <c:v>1.3583999999999999E-10</c:v>
                </c:pt>
                <c:pt idx="47">
                  <c:v>1.35762E-10</c:v>
                </c:pt>
                <c:pt idx="48">
                  <c:v>1.3570699999999999E-10</c:v>
                </c:pt>
                <c:pt idx="49">
                  <c:v>1.3564600000000001E-10</c:v>
                </c:pt>
                <c:pt idx="50">
                  <c:v>1.3556899999999999E-10</c:v>
                </c:pt>
                <c:pt idx="51">
                  <c:v>1.3551399999999999E-10</c:v>
                </c:pt>
                <c:pt idx="52">
                  <c:v>1.3545000000000001E-10</c:v>
                </c:pt>
                <c:pt idx="53">
                  <c:v>1.35374E-10</c:v>
                </c:pt>
                <c:pt idx="54">
                  <c:v>1.35326E-10</c:v>
                </c:pt>
                <c:pt idx="55">
                  <c:v>1.3526399999999999E-10</c:v>
                </c:pt>
                <c:pt idx="56">
                  <c:v>1.3520300000000001E-10</c:v>
                </c:pt>
                <c:pt idx="57">
                  <c:v>1.3514399999999999E-10</c:v>
                </c:pt>
                <c:pt idx="58">
                  <c:v>1.3507399999999999E-10</c:v>
                </c:pt>
                <c:pt idx="59">
                  <c:v>1.3500700000000001E-10</c:v>
                </c:pt>
                <c:pt idx="60">
                  <c:v>1.34925E-10</c:v>
                </c:pt>
                <c:pt idx="61">
                  <c:v>1.3488E-10</c:v>
                </c:pt>
                <c:pt idx="62">
                  <c:v>1.3482000000000001E-10</c:v>
                </c:pt>
                <c:pt idx="63">
                  <c:v>1.34747E-10</c:v>
                </c:pt>
                <c:pt idx="64">
                  <c:v>1.3470099999999999E-10</c:v>
                </c:pt>
                <c:pt idx="65">
                  <c:v>1.34623E-10</c:v>
                </c:pt>
                <c:pt idx="66">
                  <c:v>1.3456400000000001E-10</c:v>
                </c:pt>
                <c:pt idx="67">
                  <c:v>1.34521E-10</c:v>
                </c:pt>
                <c:pt idx="68">
                  <c:v>1.3444499999999999E-10</c:v>
                </c:pt>
                <c:pt idx="69">
                  <c:v>1.3438699999999999E-10</c:v>
                </c:pt>
                <c:pt idx="70">
                  <c:v>1.3431499999999999E-10</c:v>
                </c:pt>
                <c:pt idx="71">
                  <c:v>1.3424599999999999E-10</c:v>
                </c:pt>
                <c:pt idx="72">
                  <c:v>1.34169E-10</c:v>
                </c:pt>
                <c:pt idx="73">
                  <c:v>1.34129E-10</c:v>
                </c:pt>
                <c:pt idx="74">
                  <c:v>1.3407699999999999E-10</c:v>
                </c:pt>
                <c:pt idx="75">
                  <c:v>1.3401699999999999E-10</c:v>
                </c:pt>
                <c:pt idx="76">
                  <c:v>1.33952E-10</c:v>
                </c:pt>
                <c:pt idx="77">
                  <c:v>1.3388099999999999E-10</c:v>
                </c:pt>
                <c:pt idx="78">
                  <c:v>1.33825E-10</c:v>
                </c:pt>
                <c:pt idx="79">
                  <c:v>1.33759E-10</c:v>
                </c:pt>
                <c:pt idx="80">
                  <c:v>1.3370200000000001E-10</c:v>
                </c:pt>
                <c:pt idx="81">
                  <c:v>1.33644E-10</c:v>
                </c:pt>
                <c:pt idx="82">
                  <c:v>1.33599E-10</c:v>
                </c:pt>
                <c:pt idx="83">
                  <c:v>1.3352800000000001E-10</c:v>
                </c:pt>
                <c:pt idx="84">
                  <c:v>1.3347300000000001E-10</c:v>
                </c:pt>
                <c:pt idx="85">
                  <c:v>1.3341099999999999E-10</c:v>
                </c:pt>
                <c:pt idx="86">
                  <c:v>1.3335399999999999E-10</c:v>
                </c:pt>
                <c:pt idx="87">
                  <c:v>1.3330299999999999E-10</c:v>
                </c:pt>
                <c:pt idx="88">
                  <c:v>1.33213E-10</c:v>
                </c:pt>
                <c:pt idx="89">
                  <c:v>1.3316699999999999E-10</c:v>
                </c:pt>
                <c:pt idx="90">
                  <c:v>1.3311299999999999E-10</c:v>
                </c:pt>
                <c:pt idx="91">
                  <c:v>1.3305E-10</c:v>
                </c:pt>
                <c:pt idx="92">
                  <c:v>1.3299E-10</c:v>
                </c:pt>
                <c:pt idx="93">
                  <c:v>1.3293E-10</c:v>
                </c:pt>
                <c:pt idx="94">
                  <c:v>1.32876E-10</c:v>
                </c:pt>
                <c:pt idx="95">
                  <c:v>1.3281099999999999E-10</c:v>
                </c:pt>
                <c:pt idx="96">
                  <c:v>1.3275999999999999E-10</c:v>
                </c:pt>
                <c:pt idx="97">
                  <c:v>1.32695E-10</c:v>
                </c:pt>
                <c:pt idx="98">
                  <c:v>1.3263900000000001E-10</c:v>
                </c:pt>
                <c:pt idx="99">
                  <c:v>1.3258499999999999E-10</c:v>
                </c:pt>
                <c:pt idx="100">
                  <c:v>1.3252199999999999E-10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366-0844-B164-0E904E0CA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232400"/>
        <c:axId val="25545920"/>
      </c:scatterChart>
      <c:valAx>
        <c:axId val="2523240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5545920"/>
        <c:crosses val="autoZero"/>
        <c:crossBetween val="midCat"/>
      </c:valAx>
      <c:valAx>
        <c:axId val="255459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Capacitance (F)</a:t>
                </a:r>
              </a:p>
            </c:rich>
          </c:tx>
          <c:overlay val="0"/>
        </c:title>
        <c:numFmt formatCode="0.00E+00" sourceLinked="1"/>
        <c:majorTickMark val="none"/>
        <c:minorTickMark val="none"/>
        <c:tickLblPos val="nextTo"/>
        <c:crossAx val="25232400"/>
        <c:crosses val="autoZero"/>
        <c:crossBetween val="midCat"/>
      </c:valAx>
    </c:plotArea>
    <c:legend>
      <c:legendPos val="b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Alumina</a:t>
            </a:r>
            <a:r>
              <a:rPr lang="en-US" altLang="ko-KR" baseline="0"/>
              <a:t> thickness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'Oxidized Al thicknes'!$A$3</c:f>
              <c:strCache>
                <c:ptCount val="1"/>
                <c:pt idx="0">
                  <c:v>After Oxidized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'Oxidized Al thicknes'!$B$1:$I$1</c:f>
              <c:numCache>
                <c:formatCode>General</c:formatCode>
                <c:ptCount val="8"/>
                <c:pt idx="0">
                  <c:v>0.5</c:v>
                </c:pt>
                <c:pt idx="2">
                  <c:v>1</c:v>
                </c:pt>
                <c:pt idx="4">
                  <c:v>1.5</c:v>
                </c:pt>
                <c:pt idx="6">
                  <c:v>2</c:v>
                </c:pt>
              </c:numCache>
            </c:numRef>
          </c:cat>
          <c:val>
            <c:numRef>
              <c:f>'Oxidized Al thicknes'!$B$3:$I$3</c:f>
              <c:numCache>
                <c:formatCode>General</c:formatCode>
                <c:ptCount val="8"/>
                <c:pt idx="0">
                  <c:v>1.0095000000000001</c:v>
                </c:pt>
                <c:pt idx="2">
                  <c:v>1.772</c:v>
                </c:pt>
                <c:pt idx="4">
                  <c:v>2.6545000000000001</c:v>
                </c:pt>
                <c:pt idx="6">
                  <c:v>3.8064999999999998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4D-4B70-AD53-D90DC004F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27814304"/>
        <c:axId val="-1627813760"/>
      </c:lineChart>
      <c:catAx>
        <c:axId val="-1627814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Seed</a:t>
                </a:r>
                <a:r>
                  <a:rPr lang="en-US" altLang="ko-KR" baseline="0"/>
                  <a:t> layer thickness 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3760"/>
        <c:crosses val="autoZero"/>
        <c:auto val="1"/>
        <c:lblAlgn val="ctr"/>
        <c:lblOffset val="100"/>
        <c:noMultiLvlLbl val="0"/>
      </c:catAx>
      <c:valAx>
        <c:axId val="-162781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Alumina</a:t>
                </a:r>
                <a:r>
                  <a:rPr lang="en-US" altLang="ko-KR" baseline="0"/>
                  <a:t> thickness 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2781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Small scan</a:t>
            </a:r>
            <a:r>
              <a:rPr lang="en-US" altLang="ko-KR" baseline="0"/>
              <a:t> area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'MoS2 roughness'!$A$3:$A$7</c:f>
              <c:strCache>
                <c:ptCount val="5"/>
                <c:pt idx="0">
                  <c:v>0nm</c:v>
                </c:pt>
                <c:pt idx="1">
                  <c:v>0.5nm</c:v>
                </c:pt>
                <c:pt idx="2">
                  <c:v>1nm</c:v>
                </c:pt>
                <c:pt idx="3">
                  <c:v>1.5nm</c:v>
                </c:pt>
                <c:pt idx="4">
                  <c:v>2nm</c:v>
                </c:pt>
              </c:strCache>
            </c:strRef>
          </c:cat>
          <c:val>
            <c:numRef>
              <c:f>'MoS2 roughness'!$I$3:$I$7</c:f>
              <c:numCache>
                <c:formatCode>General</c:formatCode>
                <c:ptCount val="5"/>
                <c:pt idx="0">
                  <c:v>0.2</c:v>
                </c:pt>
                <c:pt idx="1">
                  <c:v>0.18333333333333335</c:v>
                </c:pt>
                <c:pt idx="2">
                  <c:v>0.70500000000000007</c:v>
                </c:pt>
                <c:pt idx="3">
                  <c:v>0.48</c:v>
                </c:pt>
                <c:pt idx="4">
                  <c:v>0.67899999999999994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8-4A5E-AE42-07B046AB4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03832784"/>
        <c:axId val="-303833872"/>
      </c:lineChart>
      <c:catAx>
        <c:axId val="-303832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Seed layer thickness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3872"/>
        <c:crosses val="autoZero"/>
        <c:auto val="1"/>
        <c:lblAlgn val="ctr"/>
        <c:lblOffset val="100"/>
        <c:noMultiLvlLbl val="0"/>
      </c:catAx>
      <c:valAx>
        <c:axId val="-3038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Roughness</a:t>
                </a:r>
                <a:r>
                  <a:rPr lang="en-US" baseline="0"/>
                  <a:t>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83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F966C-9F22-475F-AAAA-05B796271DA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DF41-0DC9-4271-81AB-15851165E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6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6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0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8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8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8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0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5FCB1E-9FBE-4821-9CA6-FDB41D7E3EF9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7B6D25-B7EB-47A2-A63A-64B2AC6013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36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"/><Relationship Id="rId4" Type="http://schemas.openxmlformats.org/officeDocument/2006/relationships/image" Target="../media/image35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6596" y="758952"/>
            <a:ext cx="10569084" cy="3566160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ALD Process for Top-Gating 2D Materials</a:t>
            </a:r>
            <a:br>
              <a:rPr lang="en-US" altLang="ko-KR" sz="6000" dirty="0"/>
            </a:br>
            <a:r>
              <a:rPr lang="en-US" altLang="ko-KR" sz="3200" dirty="0">
                <a:solidFill>
                  <a:srgbClr val="FF0000"/>
                </a:solidFill>
              </a:rPr>
              <a:t>ENGR241 Autumn		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Akash, Jung-Soo</a:t>
            </a:r>
          </a:p>
          <a:p>
            <a:r>
              <a:rPr lang="en-US" altLang="ko-KR" dirty="0"/>
              <a:t>Mentors: J, Michelle, Vijay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883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52FB-BAC4-4C4F-9576-B17BD014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98ADEB-7E84-BC47-9D5D-0797A1E1B5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6206F22-9AD8-4D41-9985-6B33A30841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158824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52FB-BAC4-4C4F-9576-B17BD014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9C0427-1D73-0A45-90F4-59D54DC14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5B9FEA-3494-6E4E-B6C1-6A97D3C40F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83123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C351-8C0B-0C4B-8CF3-7A60C74C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FDC101-3BF3-6248-915A-2269B76111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BCF0DB-79DC-3242-8360-40CFB13166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89503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8665-A243-FB49-9E1A-B3A1ECD0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AC9F3-E9B2-2C48-A4C7-341722C62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2871A7-67D4-DC45-8514-49C5B6BE7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290657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A00F-4FF5-2C45-8DD0-14BCB17D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CFDCF5-0D81-7B42-9456-133D3A21D5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2175E-1012-5741-AA88-0369E771E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405572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0812-B611-E44F-9788-C3BA4F8C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MIM: 10 nm ALD alumina (no seed)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1E4133E6-09FD-7A4C-96A1-759433E870D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75F25A1-F6E1-9041-982A-A0CB93A113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Capacitance is roughly constant</a:t>
                </a:r>
              </a:p>
              <a:p>
                <a:r>
                  <a:rPr lang="en-US" dirty="0"/>
                  <a:t>No depletion/inversion effects seen really</a:t>
                </a:r>
              </a:p>
              <a:p>
                <a:r>
                  <a:rPr lang="en-US" dirty="0"/>
                  <a:t>This is probably because the Si substrate is highly-doped and thus behaves almost metallically</a:t>
                </a:r>
              </a:p>
              <a:p>
                <a:r>
                  <a:rPr lang="en-US" dirty="0"/>
                  <a:t>Parallel plate capacitor approximation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=1.53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Area of MIM structure: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(100 </m:t>
                        </m:r>
                        <m:r>
                          <m:rPr>
                            <m:sty m:val="p"/>
                          </m:rPr>
                          <a:rPr lang="el-GR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=31416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Woollam</a:t>
                </a:r>
                <a:r>
                  <a:rPr lang="en-US" dirty="0"/>
                  <a:t> measured thickness: 10.9 nm</a:t>
                </a:r>
              </a:p>
              <a:p>
                <a:r>
                  <a:rPr lang="en-US" dirty="0"/>
                  <a:t>Expected k: 7.8 – 11.1</a:t>
                </a:r>
              </a:p>
              <a:p>
                <a:r>
                  <a:rPr lang="en-US" dirty="0"/>
                  <a:t>Fitted k: 6</a:t>
                </a:r>
              </a:p>
              <a:p>
                <a:r>
                  <a:rPr lang="en-US" dirty="0"/>
                  <a:t>Fitted oxide thickness with k=7.8: 14.18 nm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75F25A1-F6E1-9041-982A-A0CB93A11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69" t="-1970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07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2BC2-CFF6-5B49-B4E4-0539B014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33E093-CD05-FC4A-AE51-EF449C486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AEF962-6E9B-0F43-8554-52CD2BB0F0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147635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CF34-0199-E148-90CE-FE9C532E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229955-A9DC-CC4B-889F-7DF0AB136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B88053-9955-8C4C-A2C2-3FA98566D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111685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9798-2DEC-9340-AEF7-4EBC9847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FBEF19-272F-AF4F-BF33-94DD580007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929221-BC09-024C-8D4F-2ECBCAB812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262185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8A68-02C5-FF4A-8344-D7F94C2B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 Curves with Possible Soft Breakdown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78DE70-86CA-4A4E-8181-025878D3E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8F05142-AD55-334C-98C1-37855569C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24795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Recap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and full coverage of high-k gate dielectrics on MoS2</a:t>
            </a:r>
          </a:p>
          <a:p>
            <a:r>
              <a:rPr lang="en-US" altLang="ko-KR" dirty="0"/>
              <a:t>Essential for top-gated 2D device structure</a:t>
            </a:r>
          </a:p>
          <a:p>
            <a:r>
              <a:rPr lang="en-US" altLang="ko-KR" dirty="0"/>
              <a:t>No recipe exists in SNF for depositing high-k on 2D</a:t>
            </a:r>
          </a:p>
          <a:p>
            <a:pPr lvl="1"/>
            <a:r>
              <a:rPr lang="en-US" altLang="ko-KR" dirty="0"/>
              <a:t>Only Al has been tried from ALD tool in Pop lab (not in SNF)</a:t>
            </a:r>
          </a:p>
          <a:p>
            <a:pPr lvl="1"/>
            <a:r>
              <a:rPr lang="en-US" altLang="ko-KR" dirty="0"/>
              <a:t>Seed layer thickness has to be optimized</a:t>
            </a:r>
          </a:p>
          <a:p>
            <a:pPr lvl="1"/>
            <a:r>
              <a:rPr lang="en-US" altLang="ko-KR" dirty="0"/>
              <a:t>Film quality has not been characterized</a:t>
            </a:r>
          </a:p>
          <a:p>
            <a:endParaRPr lang="en-US" altLang="ko-KR" dirty="0"/>
          </a:p>
          <a:p>
            <a:r>
              <a:rPr lang="en-US" altLang="ko-KR" dirty="0"/>
              <a:t>Goal: Develop process flow for ALD top-gating on 2D for reliable and controlled growth of high-k materials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9F0A145-02CC-5E45-97A0-BC46B8C4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478" r="38857" b="41499"/>
          <a:stretch/>
        </p:blipFill>
        <p:spPr>
          <a:xfrm>
            <a:off x="8190778" y="1955642"/>
            <a:ext cx="2903942" cy="1169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8B91F2-B7E3-48B0-819F-71D13EF8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8" y="3197152"/>
            <a:ext cx="3075749" cy="15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8A68-02C5-FF4A-8344-D7F94C2B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 Curves with Possible Soft Breakdown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AEC04C-64E8-2843-B0CF-7F913BF2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204" y="1825625"/>
            <a:ext cx="5797591" cy="4351338"/>
          </a:xfrm>
        </p:spPr>
      </p:pic>
    </p:spTree>
    <p:extLst>
      <p:ext uri="{BB962C8B-B14F-4D97-AF65-F5344CB8AC3E}">
        <p14:creationId xmlns:p14="http://schemas.microsoft.com/office/powerpoint/2010/main" val="418260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954E-29B6-264D-9D0B-D83E1334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TODOs on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B0B90-4D43-814B-BBE2-623C085E4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fit C-V curves to determine doping density and oxide capacitance</a:t>
            </a:r>
          </a:p>
          <a:p>
            <a:r>
              <a:rPr lang="en-US" dirty="0"/>
              <a:t>Will plot breakdown voltage as a function of seed/</a:t>
            </a:r>
            <a:r>
              <a:rPr lang="en-US"/>
              <a:t>oxide thickness</a:t>
            </a:r>
            <a:endParaRPr lang="en-US" dirty="0"/>
          </a:p>
          <a:p>
            <a:r>
              <a:rPr lang="en-US" dirty="0"/>
              <a:t>Will try to fit breakdown behavior in soft breakdown regime</a:t>
            </a:r>
          </a:p>
        </p:txBody>
      </p:sp>
    </p:spTree>
    <p:extLst>
      <p:ext uri="{BB962C8B-B14F-4D97-AF65-F5344CB8AC3E}">
        <p14:creationId xmlns:p14="http://schemas.microsoft.com/office/powerpoint/2010/main" val="44206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Oxidized Al thickness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2737"/>
              </p:ext>
            </p:extLst>
          </p:nvPr>
        </p:nvGraphicFramePr>
        <p:xfrm>
          <a:off x="421747" y="4156788"/>
          <a:ext cx="6873548" cy="1176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Seed layer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</a:rPr>
                        <a:t>After Oxidized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2.59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3.75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3.87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After Oxidized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1.01nm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1.77nm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2.65nm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3.81nm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83701"/>
              </p:ext>
            </p:extLst>
          </p:nvPr>
        </p:nvGraphicFramePr>
        <p:xfrm>
          <a:off x="7295295" y="32535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1B8646-0FC4-47AA-821D-6807A9AB2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243"/>
            <a:ext cx="10058400" cy="1889926"/>
          </a:xfrm>
        </p:spPr>
        <p:txBody>
          <a:bodyPr>
            <a:normAutofit/>
          </a:bodyPr>
          <a:lstStyle/>
          <a:p>
            <a:r>
              <a:rPr lang="en-US" altLang="ko-KR" dirty="0"/>
              <a:t>Total target thickness: 5, 10nm</a:t>
            </a:r>
          </a:p>
          <a:p>
            <a:r>
              <a:rPr lang="en-US" altLang="ko-KR" dirty="0"/>
              <a:t>ALD on seed layer deposited MoS</a:t>
            </a:r>
            <a:r>
              <a:rPr lang="en-US" altLang="ko-KR" sz="1400" dirty="0"/>
              <a:t>2</a:t>
            </a:r>
            <a:r>
              <a:rPr lang="en-US" altLang="ko-KR" dirty="0"/>
              <a:t> samples based on table below</a:t>
            </a:r>
          </a:p>
        </p:txBody>
      </p:sp>
    </p:spTree>
    <p:extLst>
      <p:ext uri="{BB962C8B-B14F-4D97-AF65-F5344CB8AC3E}">
        <p14:creationId xmlns:p14="http://schemas.microsoft.com/office/powerpoint/2010/main" val="274036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D060410-E721-4660-B791-1CF2A6E9E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0108" y="4308049"/>
            <a:ext cx="3574461" cy="2549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02342-D627-4E8A-B4AB-9ECFABBE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Auger Imaging (</a:t>
            </a:r>
            <a:r>
              <a:rPr lang="en-US" sz="4400" dirty="0"/>
              <a:t>5nm w/o seed, 2um view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F6693-F83C-4040-9D4D-9A2F8E4ED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9" y="1737360"/>
            <a:ext cx="6329784" cy="2472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40702-9A0C-4010-B6EB-60761CC6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31" y="3938044"/>
            <a:ext cx="6212415" cy="240639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C0AB64-8602-4CB5-AB23-1B0C95E5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108" y="1718507"/>
            <a:ext cx="3574461" cy="24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2332-C258-4729-A225-53D03CF8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images (zoomed in – 500nm)</a:t>
            </a:r>
          </a:p>
        </p:txBody>
      </p:sp>
      <p:pic>
        <p:nvPicPr>
          <p:cNvPr id="7" name="Picture 6" descr="A picture containing bird, air&#10;&#10;Description automatically generated">
            <a:extLst>
              <a:ext uri="{FF2B5EF4-FFF2-40B4-BE49-F238E27FC236}">
                <a16:creationId xmlns:a16="http://schemas.microsoft.com/office/drawing/2014/main" id="{23350FD0-8BAB-48A5-9B5D-FC41542F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" y="2331297"/>
            <a:ext cx="3248025" cy="3248025"/>
          </a:xfrm>
          <a:prstGeom prst="rect">
            <a:avLst/>
          </a:prstGeom>
        </p:spPr>
      </p:pic>
      <p:pic>
        <p:nvPicPr>
          <p:cNvPr id="10" name="Picture 9" descr="A picture containing bird, game, flower&#10;&#10;Description automatically generated">
            <a:extLst>
              <a:ext uri="{FF2B5EF4-FFF2-40B4-BE49-F238E27FC236}">
                <a16:creationId xmlns:a16="http://schemas.microsoft.com/office/drawing/2014/main" id="{FEA1DA2E-6380-4E12-A58E-1D0A69DD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331296"/>
            <a:ext cx="3248025" cy="3248025"/>
          </a:xfrm>
          <a:prstGeom prst="rect">
            <a:avLst/>
          </a:prstGeom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A1B932FF-EA06-4D70-9DB0-3BF0B404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62" y="2331297"/>
            <a:ext cx="3248025" cy="3248025"/>
          </a:xfrm>
          <a:prstGeom prst="rect">
            <a:avLst/>
          </a:prstGeom>
        </p:spPr>
      </p:pic>
      <p:pic>
        <p:nvPicPr>
          <p:cNvPr id="16" name="Picture 15" descr="A picture containing rain&#10;&#10;Description automatically generated">
            <a:extLst>
              <a:ext uri="{FF2B5EF4-FFF2-40B4-BE49-F238E27FC236}">
                <a16:creationId xmlns:a16="http://schemas.microsoft.com/office/drawing/2014/main" id="{8A01E2ED-D3C8-46E8-8651-D6B431C60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43" y="2331297"/>
            <a:ext cx="3248025" cy="324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7D0BF-526E-4FE9-B4D3-8412A830515C}"/>
              </a:ext>
            </a:extLst>
          </p:cNvPr>
          <p:cNvSpPr txBox="1"/>
          <p:nvPr/>
        </p:nvSpPr>
        <p:spPr>
          <a:xfrm>
            <a:off x="647272" y="5671335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3328-52D3-44DB-B88C-6815BD351A43}"/>
              </a:ext>
            </a:extLst>
          </p:cNvPr>
          <p:cNvSpPr txBox="1"/>
          <p:nvPr/>
        </p:nvSpPr>
        <p:spPr>
          <a:xfrm>
            <a:off x="3545633" y="5690171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9A83-EAB3-4E36-8E90-59758D6AD3D5}"/>
              </a:ext>
            </a:extLst>
          </p:cNvPr>
          <p:cNvSpPr txBox="1"/>
          <p:nvPr/>
        </p:nvSpPr>
        <p:spPr>
          <a:xfrm>
            <a:off x="6533697" y="5729555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07358-B671-4B6F-9246-E253AD359370}"/>
              </a:ext>
            </a:extLst>
          </p:cNvPr>
          <p:cNvSpPr txBox="1"/>
          <p:nvPr/>
        </p:nvSpPr>
        <p:spPr>
          <a:xfrm>
            <a:off x="9554321" y="5719281"/>
            <a:ext cx="22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2nm</a:t>
            </a:r>
          </a:p>
        </p:txBody>
      </p:sp>
    </p:spTree>
    <p:extLst>
      <p:ext uri="{BB962C8B-B14F-4D97-AF65-F5344CB8AC3E}">
        <p14:creationId xmlns:p14="http://schemas.microsoft.com/office/powerpoint/2010/main" val="328252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3D5DC5-3165-4DF9-BBBF-4A0BDD63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3" y="536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Seed layer on 2D</a:t>
            </a:r>
          </a:p>
        </p:txBody>
      </p:sp>
      <p:graphicFrame>
        <p:nvGraphicFramePr>
          <p:cNvPr id="8" name="표 1">
            <a:extLst>
              <a:ext uri="{FF2B5EF4-FFF2-40B4-BE49-F238E27FC236}">
                <a16:creationId xmlns:a16="http://schemas.microsoft.com/office/drawing/2014/main" id="{5AD88ED7-4232-46A7-A420-E58F66323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68294"/>
              </p:ext>
            </p:extLst>
          </p:nvPr>
        </p:nvGraphicFramePr>
        <p:xfrm>
          <a:off x="166997" y="3324026"/>
          <a:ext cx="7387901" cy="2615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6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Roughness(nm)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Average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small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small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small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small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0nm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0.2nm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0.5nm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0.19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0.33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0.27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1nm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0.96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1.06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0.92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1.5nm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1.50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0.50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0.54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0.71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0.92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2nm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1.54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0.57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1.06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1.14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1.25</a:t>
                      </a:r>
                      <a:endParaRPr lang="en-US" altLang="ko-KR" sz="14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F74C97E-C72A-42A9-87E5-7163E65C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78292"/>
          </a:xfrm>
        </p:spPr>
        <p:txBody>
          <a:bodyPr/>
          <a:lstStyle/>
          <a:p>
            <a:pPr lvl="1"/>
            <a:r>
              <a:rPr lang="en-US" dirty="0"/>
              <a:t>Using AJA Al dep rate: 0.2</a:t>
            </a:r>
            <a:r>
              <a:rPr lang="en-US" altLang="ko-KR" dirty="0"/>
              <a:t>Å/s</a:t>
            </a:r>
          </a:p>
          <a:p>
            <a:pPr lvl="1"/>
            <a:r>
              <a:rPr lang="en-US" dirty="0"/>
              <a:t>Large area view: 5um^2</a:t>
            </a:r>
          </a:p>
          <a:p>
            <a:pPr lvl="1"/>
            <a:r>
              <a:rPr lang="en-US" dirty="0"/>
              <a:t>Small area view: 500nm^2</a:t>
            </a:r>
          </a:p>
        </p:txBody>
      </p:sp>
      <p:graphicFrame>
        <p:nvGraphicFramePr>
          <p:cNvPr id="13" name="차트 2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15886"/>
              </p:ext>
            </p:extLst>
          </p:nvPr>
        </p:nvGraphicFramePr>
        <p:xfrm>
          <a:off x="7457559" y="3324026"/>
          <a:ext cx="4173220" cy="226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5896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A956-DB19-46DF-8282-4CEC8AEC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B2FB8-EA64-45A1-8B07-DDF3027937CA}"/>
              </a:ext>
            </a:extLst>
          </p:cNvPr>
          <p:cNvSpPr txBox="1"/>
          <p:nvPr/>
        </p:nvSpPr>
        <p:spPr>
          <a:xfrm>
            <a:off x="1104472" y="4327000"/>
            <a:ext cx="2208944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5nm w/o seed</a:t>
            </a:r>
          </a:p>
        </p:txBody>
      </p:sp>
      <p:pic>
        <p:nvPicPr>
          <p:cNvPr id="8" name="Picture 7" descr="A picture containing rain&#10;&#10;Description automatically generated">
            <a:extLst>
              <a:ext uri="{FF2B5EF4-FFF2-40B4-BE49-F238E27FC236}">
                <a16:creationId xmlns:a16="http://schemas.microsoft.com/office/drawing/2014/main" id="{0EA639AA-020B-454C-AC14-C9BA9C648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1" y="1861998"/>
            <a:ext cx="2440289" cy="244028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37E8A51-4782-471A-9BD1-6FF157C0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06" y="1852473"/>
            <a:ext cx="2440289" cy="2440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8139E-CE9C-4766-B4AC-B1DFB3D87EC7}"/>
              </a:ext>
            </a:extLst>
          </p:cNvPr>
          <p:cNvSpPr txBox="1"/>
          <p:nvPr/>
        </p:nvSpPr>
        <p:spPr>
          <a:xfrm>
            <a:off x="5000197" y="4317475"/>
            <a:ext cx="2208944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10nm w/o seed</a:t>
            </a:r>
          </a:p>
        </p:txBody>
      </p:sp>
      <p:pic>
        <p:nvPicPr>
          <p:cNvPr id="13" name="Picture 12" descr="A picture containing game, rain, bird&#10;&#10;Description automatically generated">
            <a:extLst>
              <a:ext uri="{FF2B5EF4-FFF2-40B4-BE49-F238E27FC236}">
                <a16:creationId xmlns:a16="http://schemas.microsoft.com/office/drawing/2014/main" id="{6CAA6C98-F8AB-4A30-B2E4-75D69C701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31" y="1842948"/>
            <a:ext cx="2440289" cy="2440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A5BFD-C8A8-42A3-AFFE-AE874B839155}"/>
              </a:ext>
            </a:extLst>
          </p:cNvPr>
          <p:cNvSpPr txBox="1"/>
          <p:nvPr/>
        </p:nvSpPr>
        <p:spPr>
          <a:xfrm>
            <a:off x="8635408" y="4351036"/>
            <a:ext cx="267282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10nm w/ seed(2nm)</a:t>
            </a:r>
          </a:p>
        </p:txBody>
      </p:sp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507B6A99-2F9C-41BE-96DD-5536E6B28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818"/>
              </p:ext>
            </p:extLst>
          </p:nvPr>
        </p:nvGraphicFramePr>
        <p:xfrm>
          <a:off x="1326830" y="4885194"/>
          <a:ext cx="6546587" cy="1205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0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5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28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 Area</a:t>
                      </a:r>
                    </a:p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(500nm^2)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Total 5nm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Total 10nm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Total 10nm (2nm)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8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Roughness (nm)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4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EC57-84E6-4904-AF74-39C055F3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031E-06B4-406E-AE64-882D1454F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Thicker seed layer </a:t>
            </a:r>
            <a:r>
              <a:rPr lang="en-US" dirty="0">
                <a:sym typeface="Wingdings" panose="05000000000000000000" pitchFamily="2" charset="2"/>
              </a:rPr>
              <a:t> rougher surface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With seed layer, roughness decreases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Thought: Seed layer makes more nucleation 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More will be done with other seed layer thicknesses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3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F25F-D461-4CD4-8E2B-37276987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F74CC6-78FD-4DC1-8C0A-FE6BF2272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30073"/>
              </p:ext>
            </p:extLst>
          </p:nvPr>
        </p:nvGraphicFramePr>
        <p:xfrm>
          <a:off x="4384489" y="1967897"/>
          <a:ext cx="3891409" cy="4050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5451">
                  <a:extLst>
                    <a:ext uri="{9D8B030D-6E8A-4147-A177-3AD203B41FA5}">
                      <a16:colId xmlns:a16="http://schemas.microsoft.com/office/drawing/2014/main" val="4177955085"/>
                    </a:ext>
                  </a:extLst>
                </a:gridCol>
                <a:gridCol w="845958">
                  <a:extLst>
                    <a:ext uri="{9D8B030D-6E8A-4147-A177-3AD203B41FA5}">
                      <a16:colId xmlns:a16="http://schemas.microsoft.com/office/drawing/2014/main" val="4276971534"/>
                    </a:ext>
                  </a:extLst>
                </a:gridCol>
              </a:tblGrid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6843964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woollam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607.51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27516790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wbclean-1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112.5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3390850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Wafer - I-test (100 mm)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959038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Tweezers - Teflon-coated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3547097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Tweezers - Pointed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7000119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Tweezer box - Small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0531127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SNF General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9807680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Scriber - Diamond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01014112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Gold (Au) - aja-evap (nm)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36.8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7593823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Gel Pak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2519409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fiji2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1229.2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3969160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Cassette (storage) - 100 mm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71466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aja-evap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396.08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4309646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afm-asylum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683.67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6520277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AFM Tip - Standard Tapping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0691898"/>
                  </a:ext>
                </a:extLst>
              </a:tr>
              <a:tr h="23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3843.7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310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33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Seed Layer on MoS2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5799326" y="4806873"/>
            <a:ext cx="2154492" cy="1054645"/>
            <a:chOff x="3695817" y="2780271"/>
            <a:chExt cx="1722268" cy="9926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5970604" y="4576173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5967443" y="4068600"/>
            <a:ext cx="1811935" cy="5014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Metal Oxide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4273454" y="2509546"/>
            <a:ext cx="2154492" cy="1054645"/>
            <a:chOff x="3695817" y="2780271"/>
            <a:chExt cx="1722268" cy="9926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4438461" y="2315921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Seed layer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418269" y="2545625"/>
            <a:ext cx="2154492" cy="1054645"/>
            <a:chOff x="3695817" y="2780271"/>
            <a:chExt cx="1722268" cy="9926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2958860" y="2818361"/>
            <a:ext cx="1164566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AJA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8603986" y="2448207"/>
            <a:ext cx="2154492" cy="1054645"/>
            <a:chOff x="3695817" y="2780271"/>
            <a:chExt cx="1722268" cy="99266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8768993" y="2254582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876572" y="2792481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Air</a:t>
            </a: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85722F-2845-463E-B4C1-8D7493A83117}"/>
              </a:ext>
            </a:extLst>
          </p:cNvPr>
          <p:cNvGrpSpPr/>
          <p:nvPr/>
        </p:nvGrpSpPr>
        <p:grpSpPr>
          <a:xfrm>
            <a:off x="1598498" y="4839997"/>
            <a:ext cx="2154492" cy="1054645"/>
            <a:chOff x="3695817" y="2780271"/>
            <a:chExt cx="1722268" cy="99266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6A12A8-3B65-46EA-99F2-1141C138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721" y="2780271"/>
              <a:ext cx="1414130" cy="25670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D1D330-C189-4002-A4FF-A0C53430CA03}"/>
                </a:ext>
              </a:extLst>
            </p:cNvPr>
            <p:cNvSpPr/>
            <p:nvPr/>
          </p:nvSpPr>
          <p:spPr>
            <a:xfrm>
              <a:off x="3695817" y="3242643"/>
              <a:ext cx="1722268" cy="530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</a:t>
              </a:r>
              <a:endParaRPr lang="ko-KR" altLang="en-US" sz="105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F7DD80-31D2-4F4F-B89D-A24166EF20B2}"/>
                </a:ext>
              </a:extLst>
            </p:cNvPr>
            <p:cNvSpPr/>
            <p:nvPr/>
          </p:nvSpPr>
          <p:spPr>
            <a:xfrm>
              <a:off x="3695817" y="3036978"/>
              <a:ext cx="1722268" cy="2522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SiO</a:t>
              </a:r>
              <a:r>
                <a:rPr lang="en-US" altLang="ko-KR" sz="800" dirty="0"/>
                <a:t>2</a:t>
              </a:r>
              <a:endParaRPr lang="ko-KR" altLang="en-US" sz="1050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F0E3C3-114A-429C-A39E-5DE663B8293B}"/>
              </a:ext>
            </a:extLst>
          </p:cNvPr>
          <p:cNvSpPr/>
          <p:nvPr/>
        </p:nvSpPr>
        <p:spPr>
          <a:xfrm>
            <a:off x="1763505" y="4646372"/>
            <a:ext cx="1811935" cy="2339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Oxidized seed layer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260093" y="5081783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SEM, AFM</a:t>
            </a:r>
            <a:endParaRPr lang="ko-KR" altLang="en-US" sz="1400"/>
          </a:p>
        </p:txBody>
      </p:sp>
      <p:sp>
        <p:nvSpPr>
          <p:cNvPr id="34" name="오른쪽 화살표 33"/>
          <p:cNvSpPr/>
          <p:nvPr/>
        </p:nvSpPr>
        <p:spPr>
          <a:xfrm>
            <a:off x="4149574" y="5112733"/>
            <a:ext cx="1173398" cy="61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ALD</a:t>
            </a:r>
            <a:endParaRPr lang="ko-KR" altLang="en-US" sz="1400"/>
          </a:p>
        </p:txBody>
      </p:sp>
      <p:sp>
        <p:nvSpPr>
          <p:cNvPr id="35" name="오른쪽 화살표 34"/>
          <p:cNvSpPr/>
          <p:nvPr/>
        </p:nvSpPr>
        <p:spPr>
          <a:xfrm>
            <a:off x="8393502" y="5112733"/>
            <a:ext cx="1138687" cy="585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SEM, AFM, CV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809572" y="5051600"/>
            <a:ext cx="189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Iteration with more samples</a:t>
            </a:r>
            <a:endParaRPr lang="ko-KR" altLang="en-US"/>
          </a:p>
        </p:txBody>
      </p:sp>
      <p:sp>
        <p:nvSpPr>
          <p:cNvPr id="37" name="오른쪽 화살표 32">
            <a:extLst>
              <a:ext uri="{FF2B5EF4-FFF2-40B4-BE49-F238E27FC236}">
                <a16:creationId xmlns:a16="http://schemas.microsoft.com/office/drawing/2014/main" id="{54C06EF9-49F6-4B1C-B556-3C62DBEF6161}"/>
              </a:ext>
            </a:extLst>
          </p:cNvPr>
          <p:cNvSpPr/>
          <p:nvPr/>
        </p:nvSpPr>
        <p:spPr>
          <a:xfrm rot="5400000">
            <a:off x="1163683" y="1743787"/>
            <a:ext cx="736136" cy="776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SEM, AFM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6029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832D-C3BD-4E1D-8BE7-5C69A96F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this quarter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D59A-A10D-43E4-9D8D-874A4018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Aluminum seed layer thickness:</a:t>
            </a:r>
          </a:p>
          <a:p>
            <a:pPr lvl="1"/>
            <a:r>
              <a:rPr lang="en-US" dirty="0"/>
              <a:t>roughness, film uniformity, electrical characteristics (C-V)</a:t>
            </a:r>
          </a:p>
          <a:p>
            <a:endParaRPr lang="en-US" dirty="0"/>
          </a:p>
          <a:p>
            <a:r>
              <a:rPr lang="en-US" dirty="0"/>
              <a:t>2. Plasma VS Thermal ALD on:</a:t>
            </a:r>
          </a:p>
          <a:p>
            <a:pPr lvl="1"/>
            <a:r>
              <a:rPr lang="en-US" dirty="0"/>
              <a:t>Roughness, film uniformity, electrical characteristics (C-V)</a:t>
            </a:r>
          </a:p>
          <a:p>
            <a:endParaRPr lang="en-US" dirty="0"/>
          </a:p>
          <a:p>
            <a:r>
              <a:rPr lang="en-US" dirty="0"/>
              <a:t>3. Oxidized seed layer VS thickness and number of cycles</a:t>
            </a:r>
          </a:p>
          <a:p>
            <a:endParaRPr lang="en-US" dirty="0"/>
          </a:p>
          <a:p>
            <a:r>
              <a:rPr lang="en-US" dirty="0"/>
              <a:t>4. Device process for top-gated 2D FET for I-V curve</a:t>
            </a:r>
          </a:p>
          <a:p>
            <a:pPr lvl="1"/>
            <a:r>
              <a:rPr lang="en-US" dirty="0"/>
              <a:t>Start making devices from December</a:t>
            </a:r>
          </a:p>
        </p:txBody>
      </p:sp>
    </p:spTree>
    <p:extLst>
      <p:ext uri="{BB962C8B-B14F-4D97-AF65-F5344CB8AC3E}">
        <p14:creationId xmlns:p14="http://schemas.microsoft.com/office/powerpoint/2010/main" val="408603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BD92-7B94-4748-9C63-9D7B995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Process for I-V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5B424-F2B9-4B70-95E1-3D9819DCB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Thermal SiO</a:t>
            </a:r>
            <a:r>
              <a:rPr lang="en-US" sz="1400" dirty="0"/>
              <a:t>2 </a:t>
            </a:r>
            <a:r>
              <a:rPr lang="en-US" dirty="0"/>
              <a:t>(90nm) on Si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CVD grown MoS</a:t>
            </a:r>
            <a:r>
              <a:rPr lang="en-US" sz="1400" dirty="0"/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Spincoat</a:t>
            </a:r>
            <a:r>
              <a:rPr lang="en-US" dirty="0"/>
              <a:t> (headway2)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Litho</a:t>
            </a:r>
            <a:r>
              <a:rPr lang="en-US" dirty="0"/>
              <a:t> and develop (Heidelberg, headway2)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Seed layer deposition Al||Hf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Gate electrode </a:t>
            </a:r>
            <a:r>
              <a:rPr lang="en-US" dirty="0" err="1"/>
              <a:t>Ti</a:t>
            </a:r>
            <a:r>
              <a:rPr lang="en-US" dirty="0"/>
              <a:t>/Au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Liftoff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3, 4 again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electrode </a:t>
            </a:r>
            <a:r>
              <a:rPr lang="en-US" dirty="0" err="1"/>
              <a:t>Ti</a:t>
            </a:r>
            <a:r>
              <a:rPr lang="en-US" dirty="0"/>
              <a:t>/Au (AJA)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Liftoff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I-V measurement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0342-7AD1-4039-8C9E-BCFAFD2B7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/>
              <a:t>Concerns:</a:t>
            </a:r>
          </a:p>
          <a:p>
            <a:r>
              <a:rPr lang="en-US" sz="2900" dirty="0"/>
              <a:t>Residues (PR) may be present at the surface</a:t>
            </a:r>
          </a:p>
          <a:p>
            <a:r>
              <a:rPr lang="en-US" sz="2900" dirty="0"/>
              <a:t>Time consuming process</a:t>
            </a:r>
          </a:p>
          <a:p>
            <a:pPr lvl="1"/>
            <a:r>
              <a:rPr lang="en-US" sz="2900" dirty="0"/>
              <a:t>Will verify how long to expect before winter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6463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31E8-1C5E-1C47-B92F-AC9459C1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Characterized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0447-0171-DB46-97C1-FDC1F7AF9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283"/>
            <a:ext cx="10515600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N-type highly phosphorus-doped very low resistivity (0.01-0.09 Ω cm) wafers</a:t>
            </a:r>
          </a:p>
          <a:p>
            <a:pPr lvl="1"/>
            <a:r>
              <a:rPr lang="en-US" sz="2000" dirty="0"/>
              <a:t>This should be close to a MIM structure</a:t>
            </a:r>
          </a:p>
          <a:p>
            <a:pPr lvl="1"/>
            <a:r>
              <a:rPr lang="en-US" sz="2000" dirty="0"/>
              <a:t>10nm (100 cycles) thermal ALD alumina</a:t>
            </a:r>
          </a:p>
          <a:p>
            <a:pPr lvl="1"/>
            <a:r>
              <a:rPr lang="en-US" sz="2000" dirty="0"/>
              <a:t>No seed layer</a:t>
            </a:r>
          </a:p>
          <a:p>
            <a:r>
              <a:rPr lang="en-US" sz="2400" dirty="0"/>
              <a:t>Rest are stockroom I-test wafers: P-type boron-doped w/resistivity 0.1-0.9 Ω cm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7BD38-C663-C24E-8D7B-798099B8A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30769"/>
              </p:ext>
            </p:extLst>
          </p:nvPr>
        </p:nvGraphicFramePr>
        <p:xfrm>
          <a:off x="1550737" y="3976110"/>
          <a:ext cx="8128000" cy="2747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394129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5304605"/>
                    </a:ext>
                  </a:extLst>
                </a:gridCol>
              </a:tblGrid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AJA-deposited Al seed layer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Fiji2-deposited thermal alumina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89011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(first)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2064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551710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473472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 (second)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5782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58454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230594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986618"/>
                  </a:ext>
                </a:extLst>
              </a:tr>
              <a:tr h="305246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35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27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1E98-39DC-3942-BB4E-F3DBE79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Back-gate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F119-808A-3440-A04A-BE0AF869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Scratch surface for probe</a:t>
            </a:r>
          </a:p>
          <a:p>
            <a:r>
              <a:rPr lang="en-US" dirty="0"/>
              <a:t>Breakdown MIM structure</a:t>
            </a:r>
          </a:p>
          <a:p>
            <a:r>
              <a:rPr lang="en-US" dirty="0"/>
              <a:t>Use broken-down MIM structure as back-gate contact</a:t>
            </a:r>
          </a:p>
          <a:p>
            <a:r>
              <a:rPr lang="en-US" dirty="0"/>
              <a:t>Advantage: physically closer to structures being tested so less IR drop</a:t>
            </a:r>
          </a:p>
        </p:txBody>
      </p:sp>
    </p:spTree>
    <p:extLst>
      <p:ext uri="{BB962C8B-B14F-4D97-AF65-F5344CB8AC3E}">
        <p14:creationId xmlns:p14="http://schemas.microsoft.com/office/powerpoint/2010/main" val="370814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222F-227B-6546-8445-2C718C3C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16BEE-7946-604F-89FF-889272EAB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DDE130-D63E-B449-825B-17F67FD917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418500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B2F5-1FAD-0946-994A-1848D34E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C9A04B-32F8-0347-B9AB-A03B22CE55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1D2162-C430-A44E-8FE8-6BE4DABB3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213348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52FB-BAC4-4C4F-9576-B17BD014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I-V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7402F4-14A2-784D-A96B-E2A510D487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91E02-D8C1-054D-AFDA-7CADF8FA88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</p:spTree>
    <p:extLst>
      <p:ext uri="{BB962C8B-B14F-4D97-AF65-F5344CB8AC3E}">
        <p14:creationId xmlns:p14="http://schemas.microsoft.com/office/powerpoint/2010/main" val="390297319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TM02900769[[fn=추억]]</Template>
  <TotalTime>7343</TotalTime>
  <Words>901</Words>
  <Application>Microsoft Macintosh PowerPoint</Application>
  <PresentationFormat>Widescreen</PresentationFormat>
  <Paragraphs>270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Calibri</vt:lpstr>
      <vt:lpstr>Calibri Light</vt:lpstr>
      <vt:lpstr>Cambria Math</vt:lpstr>
      <vt:lpstr>Courier New</vt:lpstr>
      <vt:lpstr>추억</vt:lpstr>
      <vt:lpstr>ALD Process for Top-Gating 2D Materials ENGR241 Autumn  </vt:lpstr>
      <vt:lpstr>Recap</vt:lpstr>
      <vt:lpstr>Deliverables this quarter</vt:lpstr>
      <vt:lpstr>Device Process for I-V measurement</vt:lpstr>
      <vt:lpstr>Characterized Structures</vt:lpstr>
      <vt:lpstr>Back-gate contact</vt:lpstr>
      <vt:lpstr>Breakdown I-V Curves</vt:lpstr>
      <vt:lpstr>Breakdown I-V Curves</vt:lpstr>
      <vt:lpstr>Breakdown I-V Curves</vt:lpstr>
      <vt:lpstr>Breakdown I-V Curves</vt:lpstr>
      <vt:lpstr>Breakdown I-V Curves</vt:lpstr>
      <vt:lpstr>Breakdown I-V Curves</vt:lpstr>
      <vt:lpstr>Breakdown I-V Curves</vt:lpstr>
      <vt:lpstr>Breakdown I-V Curves</vt:lpstr>
      <vt:lpstr>MIM: 10 nm ALD alumina (no seed)</vt:lpstr>
      <vt:lpstr>C-V Curves</vt:lpstr>
      <vt:lpstr>C-V Curves</vt:lpstr>
      <vt:lpstr>C-V Curves</vt:lpstr>
      <vt:lpstr>C-V Curves with Possible Soft Breakdown</vt:lpstr>
      <vt:lpstr>C-V Curves with Possible Soft Breakdown</vt:lpstr>
      <vt:lpstr>TODOs on data analysis</vt:lpstr>
      <vt:lpstr>Oxidized Al thickness</vt:lpstr>
      <vt:lpstr>Auger Imaging (5nm w/o seed, 2um view)</vt:lpstr>
      <vt:lpstr>AFM images (zoomed in – 500nm)</vt:lpstr>
      <vt:lpstr>Seed layer on 2D</vt:lpstr>
      <vt:lpstr>AFM images</vt:lpstr>
      <vt:lpstr>AFM data</vt:lpstr>
      <vt:lpstr>Budget</vt:lpstr>
      <vt:lpstr>Seed Layer on MoS2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jsko</dc:creator>
  <cp:lastModifiedBy>Akash Levy</cp:lastModifiedBy>
  <cp:revision>104</cp:revision>
  <dcterms:created xsi:type="dcterms:W3CDTF">2019-10-07T22:44:01Z</dcterms:created>
  <dcterms:modified xsi:type="dcterms:W3CDTF">2019-11-20T00:01:23Z</dcterms:modified>
</cp:coreProperties>
</file>